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316B4CC-2AAF-4DE1-817F-5B25C44DFFEA}" type="datetimeFigureOut">
              <a:rPr lang="en-US" smtClean="0"/>
              <a:t>4/23/2015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B8F4C64-FED5-431C-AB67-77284ED241E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16B4CC-2AAF-4DE1-817F-5B25C44DFFEA}"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F4C64-FED5-431C-AB67-77284ED241E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16B4CC-2AAF-4DE1-817F-5B25C44DFFEA}"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F4C64-FED5-431C-AB67-77284ED241E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16B4CC-2AAF-4DE1-817F-5B25C44DFFEA}"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F4C64-FED5-431C-AB67-77284ED241E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316B4CC-2AAF-4DE1-817F-5B25C44DFFEA}"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F4C64-FED5-431C-AB67-77284ED241E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316B4CC-2AAF-4DE1-817F-5B25C44DFFEA}" type="datetimeFigureOut">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8F4C64-FED5-431C-AB67-77284ED241E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316B4CC-2AAF-4DE1-817F-5B25C44DFFEA}" type="datetimeFigureOut">
              <a:rPr lang="en-US" smtClean="0"/>
              <a:t>4/23/2015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8F4C64-FED5-431C-AB67-77284ED241E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316B4CC-2AAF-4DE1-817F-5B25C44DFFEA}" type="datetimeFigureOut">
              <a:rPr lang="en-US" smtClean="0"/>
              <a:t>4/23/2015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8F4C64-FED5-431C-AB67-77284ED241E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6B4CC-2AAF-4DE1-817F-5B25C44DFFEA}" type="datetimeFigureOut">
              <a:rPr lang="en-US" smtClean="0"/>
              <a:t>4/23/2015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8F4C64-FED5-431C-AB67-77284ED241E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316B4CC-2AAF-4DE1-817F-5B25C44DFFEA}" type="datetimeFigureOut">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8F4C64-FED5-431C-AB67-77284ED241E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316B4CC-2AAF-4DE1-817F-5B25C44DFFEA}" type="datetimeFigureOut">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B8F4C64-FED5-431C-AB67-77284ED241E0}"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316B4CC-2AAF-4DE1-817F-5B25C44DFFEA}" type="datetimeFigureOut">
              <a:rPr lang="en-US" smtClean="0"/>
              <a:t>4/23/2015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B8F4C64-FED5-431C-AB67-77284ED241E0}"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Jasmine’s Journey</a:t>
            </a:r>
            <a:endParaRPr lang="en-US" dirty="0"/>
          </a:p>
        </p:txBody>
      </p:sp>
      <p:sp>
        <p:nvSpPr>
          <p:cNvPr id="3" name="Subtitle 2"/>
          <p:cNvSpPr>
            <a:spLocks noGrp="1"/>
          </p:cNvSpPr>
          <p:nvPr>
            <p:ph type="subTitle" idx="1"/>
          </p:nvPr>
        </p:nvSpPr>
        <p:spPr/>
        <p:txBody>
          <a:bodyPr/>
          <a:lstStyle/>
          <a:p>
            <a:r>
              <a:rPr lang="en-US" dirty="0" smtClean="0"/>
              <a:t>A Success Story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Success</a:t>
            </a:r>
            <a:endParaRPr lang="en-US" dirty="0"/>
          </a:p>
        </p:txBody>
      </p:sp>
      <p:sp>
        <p:nvSpPr>
          <p:cNvPr id="3" name="Content Placeholder 2"/>
          <p:cNvSpPr>
            <a:spLocks noGrp="1"/>
          </p:cNvSpPr>
          <p:nvPr>
            <p:ph idx="1"/>
          </p:nvPr>
        </p:nvSpPr>
        <p:spPr/>
        <p:txBody>
          <a:bodyPr/>
          <a:lstStyle/>
          <a:p>
            <a:r>
              <a:rPr lang="en-US" dirty="0" smtClean="0"/>
              <a:t>The learning and help that Jasmine got from early intervention, especially from her time with Partners in Learning, was life-changing.</a:t>
            </a:r>
          </a:p>
          <a:p>
            <a:r>
              <a:rPr lang="en-US" dirty="0" smtClean="0"/>
              <a:t>She is now able to pursue her dreams and do whatever her heart desires!</a:t>
            </a:r>
            <a:endParaRPr lang="en-US" dirty="0"/>
          </a:p>
        </p:txBody>
      </p:sp>
      <p:pic>
        <p:nvPicPr>
          <p:cNvPr id="4" name="Picture 3" descr="124.JPG"/>
          <p:cNvPicPr>
            <a:picLocks noChangeAspect="1"/>
          </p:cNvPicPr>
          <p:nvPr/>
        </p:nvPicPr>
        <p:blipFill>
          <a:blip r:embed="rId2" cstate="print"/>
          <a:stretch>
            <a:fillRect/>
          </a:stretch>
        </p:blipFill>
        <p:spPr>
          <a:xfrm>
            <a:off x="609600" y="4114800"/>
            <a:ext cx="3581400" cy="2387600"/>
          </a:xfrm>
          <a:prstGeom prst="rect">
            <a:avLst/>
          </a:prstGeom>
        </p:spPr>
      </p:pic>
      <p:pic>
        <p:nvPicPr>
          <p:cNvPr id="8" name="Picture 7" descr="Jasmine_OnceonthisIsland2.jpg"/>
          <p:cNvPicPr>
            <a:picLocks noChangeAspect="1"/>
          </p:cNvPicPr>
          <p:nvPr/>
        </p:nvPicPr>
        <p:blipFill>
          <a:blip r:embed="rId3" cstate="print"/>
          <a:stretch>
            <a:fillRect/>
          </a:stretch>
        </p:blipFill>
        <p:spPr>
          <a:xfrm>
            <a:off x="4495800" y="3810000"/>
            <a:ext cx="4114800" cy="2743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Two</a:t>
            </a:r>
            <a:endParaRPr lang="en-US" dirty="0"/>
          </a:p>
        </p:txBody>
      </p:sp>
      <p:sp>
        <p:nvSpPr>
          <p:cNvPr id="3" name="Content Placeholder 2"/>
          <p:cNvSpPr>
            <a:spLocks noGrp="1"/>
          </p:cNvSpPr>
          <p:nvPr>
            <p:ph idx="1"/>
          </p:nvPr>
        </p:nvSpPr>
        <p:spPr/>
        <p:txBody>
          <a:bodyPr/>
          <a:lstStyle/>
          <a:p>
            <a:r>
              <a:rPr lang="en-US" dirty="0" smtClean="0"/>
              <a:t>When Jasmine just turned two years old, we took her for her regular visit with her pediatrician. </a:t>
            </a:r>
          </a:p>
          <a:p>
            <a:r>
              <a:rPr lang="en-US" dirty="0" smtClean="0"/>
              <a:t>The doctor was concerned that Jasmine was only saying about ten words and not putting any words together or making sentences at that point.</a:t>
            </a:r>
          </a:p>
          <a:p>
            <a:r>
              <a:rPr lang="en-US" dirty="0" smtClean="0"/>
              <a:t>She also noticed a lack of eye contact. Jasmine had always made eye contact with us so this is something we hadn’t noticed before.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Intervention</a:t>
            </a:r>
            <a:endParaRPr lang="en-US" dirty="0"/>
          </a:p>
        </p:txBody>
      </p:sp>
      <p:sp>
        <p:nvSpPr>
          <p:cNvPr id="3" name="Content Placeholder 2"/>
          <p:cNvSpPr>
            <a:spLocks noGrp="1"/>
          </p:cNvSpPr>
          <p:nvPr>
            <p:ph idx="1"/>
          </p:nvPr>
        </p:nvSpPr>
        <p:spPr/>
        <p:txBody>
          <a:bodyPr/>
          <a:lstStyle/>
          <a:p>
            <a:r>
              <a:rPr lang="en-US" dirty="0" smtClean="0"/>
              <a:t>We contacted Gloucester County Special Education Services and were put in touch with Chris Jones, who was wonderful. She set us up for evaluations and helped us get started with early intervention.</a:t>
            </a:r>
          </a:p>
          <a:p>
            <a:r>
              <a:rPr lang="en-US" dirty="0" smtClean="0"/>
              <a:t>Jasmine was a handful during the evaluations. But they showed that she needed special attention, and we were willing to do whatever was necessary for her.</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Intervention</a:t>
            </a:r>
            <a:endParaRPr lang="en-US" dirty="0"/>
          </a:p>
        </p:txBody>
      </p:sp>
      <p:sp>
        <p:nvSpPr>
          <p:cNvPr id="3" name="Content Placeholder 2"/>
          <p:cNvSpPr>
            <a:spLocks noGrp="1"/>
          </p:cNvSpPr>
          <p:nvPr>
            <p:ph idx="1"/>
          </p:nvPr>
        </p:nvSpPr>
        <p:spPr/>
        <p:txBody>
          <a:bodyPr>
            <a:normAutofit/>
          </a:bodyPr>
          <a:lstStyle/>
          <a:p>
            <a:r>
              <a:rPr lang="en-US" dirty="0" smtClean="0"/>
              <a:t>Once the at-home sessions began, we saw immediate progress. One teacher in particular, Lynn Gallagher, was a miracle worker. She saw so much potential in Jasmine and her positive outlook gave us so much encouragement.</a:t>
            </a:r>
          </a:p>
          <a:p>
            <a:pPr>
              <a:buNone/>
            </a:pPr>
            <a:endParaRPr lang="en-US" dirty="0" smtClean="0"/>
          </a:p>
        </p:txBody>
      </p:sp>
      <p:pic>
        <p:nvPicPr>
          <p:cNvPr id="4" name="Picture 3" descr="Ball.jpeg"/>
          <p:cNvPicPr>
            <a:picLocks noChangeAspect="1"/>
          </p:cNvPicPr>
          <p:nvPr/>
        </p:nvPicPr>
        <p:blipFill>
          <a:blip r:embed="rId2" cstate="print"/>
          <a:stretch>
            <a:fillRect/>
          </a:stretch>
        </p:blipFill>
        <p:spPr>
          <a:xfrm>
            <a:off x="838200" y="4114800"/>
            <a:ext cx="3657600" cy="2438400"/>
          </a:xfrm>
          <a:prstGeom prst="rect">
            <a:avLst/>
          </a:prstGeom>
        </p:spPr>
      </p:pic>
      <p:pic>
        <p:nvPicPr>
          <p:cNvPr id="5" name="Picture 4" descr="Jasmine Playing_March2008.jpeg"/>
          <p:cNvPicPr>
            <a:picLocks noChangeAspect="1"/>
          </p:cNvPicPr>
          <p:nvPr/>
        </p:nvPicPr>
        <p:blipFill>
          <a:blip r:embed="rId3" cstate="print"/>
          <a:stretch>
            <a:fillRect/>
          </a:stretch>
        </p:blipFill>
        <p:spPr>
          <a:xfrm>
            <a:off x="4800600" y="4114800"/>
            <a:ext cx="3657600" cy="2438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Country Acres</a:t>
            </a:r>
            <a:endParaRPr lang="en-US" dirty="0"/>
          </a:p>
        </p:txBody>
      </p:sp>
      <p:sp>
        <p:nvSpPr>
          <p:cNvPr id="3" name="Content Placeholder 2"/>
          <p:cNvSpPr>
            <a:spLocks noGrp="1"/>
          </p:cNvSpPr>
          <p:nvPr>
            <p:ph idx="1"/>
          </p:nvPr>
        </p:nvSpPr>
        <p:spPr/>
        <p:txBody>
          <a:bodyPr/>
          <a:lstStyle/>
          <a:p>
            <a:r>
              <a:rPr lang="en-US" dirty="0" smtClean="0"/>
              <a:t>When Jasmine turned three, it was time to place her in an inclusion program pre-school. Dorothy Harris from the school district gave us a short list of possible choices, including Country Acres, which she felt was a perfect fit…and it was!</a:t>
            </a:r>
            <a:endParaRPr lang="en-US" dirty="0"/>
          </a:p>
        </p:txBody>
      </p:sp>
      <p:pic>
        <p:nvPicPr>
          <p:cNvPr id="4" name="Picture 3" descr="Jasmine_1st day of school.JPG"/>
          <p:cNvPicPr>
            <a:picLocks noChangeAspect="1"/>
          </p:cNvPicPr>
          <p:nvPr/>
        </p:nvPicPr>
        <p:blipFill>
          <a:blip r:embed="rId2" cstate="print"/>
          <a:stretch>
            <a:fillRect/>
          </a:stretch>
        </p:blipFill>
        <p:spPr>
          <a:xfrm>
            <a:off x="4572000" y="3733800"/>
            <a:ext cx="3886200" cy="2590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Country Acres</a:t>
            </a:r>
            <a:endParaRPr lang="en-US" dirty="0"/>
          </a:p>
        </p:txBody>
      </p:sp>
      <p:sp>
        <p:nvSpPr>
          <p:cNvPr id="3" name="Content Placeholder 2"/>
          <p:cNvSpPr>
            <a:spLocks noGrp="1"/>
          </p:cNvSpPr>
          <p:nvPr>
            <p:ph idx="1"/>
          </p:nvPr>
        </p:nvSpPr>
        <p:spPr/>
        <p:txBody>
          <a:bodyPr/>
          <a:lstStyle/>
          <a:p>
            <a:r>
              <a:rPr lang="en-US" dirty="0" smtClean="0"/>
              <a:t>Jasmine thrived at Country Acres. Her speech and social skills continuously improved. The individualized attention (and genuine caring) she received were incredible. We felt like part of a family.</a:t>
            </a:r>
          </a:p>
          <a:p>
            <a:pPr>
              <a:buNone/>
            </a:pPr>
            <a:endParaRPr lang="en-US" dirty="0"/>
          </a:p>
        </p:txBody>
      </p:sp>
      <p:pic>
        <p:nvPicPr>
          <p:cNvPr id="4" name="Picture 3" descr="Jasmine at school.bmp"/>
          <p:cNvPicPr>
            <a:picLocks noChangeAspect="1"/>
          </p:cNvPicPr>
          <p:nvPr/>
        </p:nvPicPr>
        <p:blipFill>
          <a:blip r:embed="rId2" cstate="print"/>
          <a:stretch>
            <a:fillRect/>
          </a:stretch>
        </p:blipFill>
        <p:spPr>
          <a:xfrm>
            <a:off x="1219200" y="3810000"/>
            <a:ext cx="4153655" cy="2771267"/>
          </a:xfrm>
          <a:prstGeom prst="rect">
            <a:avLst/>
          </a:prstGeom>
        </p:spPr>
      </p:pic>
      <p:pic>
        <p:nvPicPr>
          <p:cNvPr id="5" name="Picture 4" descr="Jasmine Christmas 2010.bmp"/>
          <p:cNvPicPr>
            <a:picLocks noChangeAspect="1"/>
          </p:cNvPicPr>
          <p:nvPr/>
        </p:nvPicPr>
        <p:blipFill>
          <a:blip r:embed="rId3" cstate="print"/>
          <a:stretch>
            <a:fillRect/>
          </a:stretch>
        </p:blipFill>
        <p:spPr>
          <a:xfrm>
            <a:off x="5791200" y="3810000"/>
            <a:ext cx="1905000" cy="27432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Cherrywood</a:t>
            </a:r>
            <a:r>
              <a:rPr lang="en-US" dirty="0" smtClean="0"/>
              <a:t> Academy</a:t>
            </a:r>
            <a:endParaRPr lang="en-US" dirty="0"/>
          </a:p>
        </p:txBody>
      </p:sp>
      <p:sp>
        <p:nvSpPr>
          <p:cNvPr id="3" name="Content Placeholder 2"/>
          <p:cNvSpPr>
            <a:spLocks noGrp="1"/>
          </p:cNvSpPr>
          <p:nvPr>
            <p:ph idx="1"/>
          </p:nvPr>
        </p:nvSpPr>
        <p:spPr/>
        <p:txBody>
          <a:bodyPr/>
          <a:lstStyle/>
          <a:p>
            <a:r>
              <a:rPr lang="en-US" dirty="0" smtClean="0"/>
              <a:t>It was sad when Jasmine’s time at Country Acres was over, but we were happy to move her on to half-day kindergarten at </a:t>
            </a:r>
            <a:r>
              <a:rPr lang="en-US" dirty="0" err="1" smtClean="0"/>
              <a:t>Cherrywood</a:t>
            </a:r>
            <a:r>
              <a:rPr lang="en-US" dirty="0" smtClean="0"/>
              <a:t> Academy. </a:t>
            </a:r>
          </a:p>
          <a:p>
            <a:r>
              <a:rPr lang="en-US" dirty="0" smtClean="0"/>
              <a:t>She also attended half-day kindergarten in the school district, so she was getting a full day of learning and peer interaction.</a:t>
            </a:r>
          </a:p>
          <a:p>
            <a:pPr>
              <a:buNone/>
            </a:pPr>
            <a:endParaRPr lang="en-US" dirty="0"/>
          </a:p>
        </p:txBody>
      </p:sp>
      <p:pic>
        <p:nvPicPr>
          <p:cNvPr id="4" name="Picture 3" descr="Painted Face.jpg"/>
          <p:cNvPicPr>
            <a:picLocks noChangeAspect="1"/>
          </p:cNvPicPr>
          <p:nvPr/>
        </p:nvPicPr>
        <p:blipFill>
          <a:blip r:embed="rId2" cstate="print"/>
          <a:stretch>
            <a:fillRect/>
          </a:stretch>
        </p:blipFill>
        <p:spPr>
          <a:xfrm>
            <a:off x="4953000" y="4114800"/>
            <a:ext cx="3657600" cy="2438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Cherrywood</a:t>
            </a:r>
            <a:r>
              <a:rPr lang="en-US" dirty="0" smtClean="0"/>
              <a:t> Academy</a:t>
            </a:r>
            <a:endParaRPr lang="en-US" dirty="0"/>
          </a:p>
        </p:txBody>
      </p:sp>
      <p:sp>
        <p:nvSpPr>
          <p:cNvPr id="3" name="Content Placeholder 2"/>
          <p:cNvSpPr>
            <a:spLocks noGrp="1"/>
          </p:cNvSpPr>
          <p:nvPr>
            <p:ph idx="1"/>
          </p:nvPr>
        </p:nvSpPr>
        <p:spPr/>
        <p:txBody>
          <a:bodyPr/>
          <a:lstStyle/>
          <a:p>
            <a:r>
              <a:rPr lang="en-US" dirty="0" smtClean="0"/>
              <a:t>By the time Jasmine completed kindergarten, she was no longer displaying the behaviors associated with an </a:t>
            </a:r>
            <a:r>
              <a:rPr lang="en-US" dirty="0" err="1" smtClean="0"/>
              <a:t>austistic</a:t>
            </a:r>
            <a:r>
              <a:rPr lang="en-US" dirty="0" smtClean="0"/>
              <a:t> spectrum disorder. </a:t>
            </a:r>
          </a:p>
          <a:p>
            <a:r>
              <a:rPr lang="en-US" dirty="0" smtClean="0"/>
              <a:t>Her cognitive abilities, speech, and social skills were right in line with her normally developed peers. </a:t>
            </a:r>
          </a:p>
          <a:p>
            <a:r>
              <a:rPr lang="en-US" dirty="0" smtClean="0"/>
              <a:t>We still continued with summer programs at </a:t>
            </a:r>
            <a:r>
              <a:rPr lang="en-US" dirty="0" err="1" smtClean="0"/>
              <a:t>Cherrywood</a:t>
            </a:r>
            <a:r>
              <a:rPr lang="en-US" dirty="0" smtClean="0"/>
              <a:t> to prevent regression and continue the positive reinforcement.</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Declassification</a:t>
            </a:r>
            <a:endParaRPr lang="en-US" dirty="0"/>
          </a:p>
        </p:txBody>
      </p:sp>
      <p:sp>
        <p:nvSpPr>
          <p:cNvPr id="3" name="Content Placeholder 2"/>
          <p:cNvSpPr>
            <a:spLocks noGrp="1"/>
          </p:cNvSpPr>
          <p:nvPr>
            <p:ph idx="1"/>
          </p:nvPr>
        </p:nvSpPr>
        <p:spPr/>
        <p:txBody>
          <a:bodyPr/>
          <a:lstStyle/>
          <a:p>
            <a:r>
              <a:rPr lang="en-US" dirty="0" smtClean="0"/>
              <a:t>After years of I.E.P.s and social workers and special education teachers, we were very proud and relieved when Jasmine was cleared by </a:t>
            </a:r>
          </a:p>
          <a:p>
            <a:pPr>
              <a:buNone/>
            </a:pPr>
            <a:r>
              <a:rPr lang="en-US" dirty="0" smtClean="0"/>
              <a:t> </a:t>
            </a:r>
            <a:r>
              <a:rPr lang="en-US" dirty="0" smtClean="0"/>
              <a:t>   a neurologist and declassified by                                                      the  school district.</a:t>
            </a:r>
            <a:endParaRPr lang="en-US" dirty="0"/>
          </a:p>
        </p:txBody>
      </p:sp>
      <p:pic>
        <p:nvPicPr>
          <p:cNvPr id="4" name="Picture 3" descr="DSC04125.JPG"/>
          <p:cNvPicPr>
            <a:picLocks noChangeAspect="1"/>
          </p:cNvPicPr>
          <p:nvPr/>
        </p:nvPicPr>
        <p:blipFill>
          <a:blip r:embed="rId2" cstate="print"/>
          <a:stretch>
            <a:fillRect/>
          </a:stretch>
        </p:blipFill>
        <p:spPr>
          <a:xfrm>
            <a:off x="1143000" y="4038600"/>
            <a:ext cx="3733800" cy="2489200"/>
          </a:xfrm>
          <a:prstGeom prst="rect">
            <a:avLst/>
          </a:prstGeom>
        </p:spPr>
      </p:pic>
      <p:pic>
        <p:nvPicPr>
          <p:cNvPr id="5" name="Picture 4" descr="013.JPG"/>
          <p:cNvPicPr>
            <a:picLocks noChangeAspect="1"/>
          </p:cNvPicPr>
          <p:nvPr/>
        </p:nvPicPr>
        <p:blipFill>
          <a:blip r:embed="rId3" cstate="print"/>
          <a:stretch>
            <a:fillRect/>
          </a:stretch>
        </p:blipFill>
        <p:spPr>
          <a:xfrm>
            <a:off x="5943600" y="2895600"/>
            <a:ext cx="2590800" cy="36576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TotalTime>
  <Words>456</Words>
  <Application>Microsoft Office PowerPoint</Application>
  <PresentationFormat>On-screen Show (4:3)</PresentationFormat>
  <Paragraphs>28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Flow</vt:lpstr>
      <vt:lpstr>Jasmine’s Journey</vt:lpstr>
      <vt:lpstr>Age Two</vt:lpstr>
      <vt:lpstr>Early Intervention</vt:lpstr>
      <vt:lpstr>Early Intervention</vt:lpstr>
      <vt:lpstr>Country Acres</vt:lpstr>
      <vt:lpstr>Country Acres</vt:lpstr>
      <vt:lpstr>Cherrywood Academy</vt:lpstr>
      <vt:lpstr>Cherrywood Academy</vt:lpstr>
      <vt:lpstr>Declassification</vt:lpstr>
      <vt:lpstr>Ongoing Success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Jasmine’s Journey</dc:title>
  <dc:creator>Sue Verica</dc:creator>
  <cp:lastModifiedBy>Sue Verica</cp:lastModifiedBy>
  <cp:revision>11</cp:revision>
  <dcterms:created xsi:type="dcterms:W3CDTF">2015-04-23T17:40:53Z</dcterms:created>
  <dcterms:modified xsi:type="dcterms:W3CDTF">2015-04-23T18:55:51Z</dcterms:modified>
</cp:coreProperties>
</file>